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</p:sldIdLst>
  <p:sldSz cx="18288000" cy="10287000"/>
  <p:notesSz cx="6858000" cy="9144000"/>
  <p:embeddedFontLst>
    <p:embeddedFont>
      <p:font typeface="Chapeau 1" charset="1" panose="020B0500040000060000"/>
      <p:regular r:id="rId8"/>
    </p:embeddedFont>
    <p:embeddedFont>
      <p:font typeface="Chapeau 2" charset="1" panose="020B0500040000060000"/>
      <p:regular r:id="rId9"/>
    </p:embeddedFont>
    <p:embeddedFont>
      <p:font typeface="Chapeau 3" charset="1" panose="020B0600040000060000"/>
      <p:regular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png" Type="http://schemas.openxmlformats.org/officeDocument/2006/relationships/image"/><Relationship Id="rId3" Target="../media/image7.png" Type="http://schemas.openxmlformats.org/officeDocument/2006/relationships/image"/><Relationship Id="rId4" Target="../media/image8.png" Type="http://schemas.openxmlformats.org/officeDocument/2006/relationships/image"/><Relationship Id="rId5" Target="../media/image9.png" Type="http://schemas.openxmlformats.org/officeDocument/2006/relationships/image"/><Relationship Id="rId6" Target="../media/image10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9335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793454">
            <a:off x="334108" y="4044504"/>
            <a:ext cx="6570785" cy="6570785"/>
          </a:xfrm>
          <a:custGeom>
            <a:avLst/>
            <a:gdLst/>
            <a:ahLst/>
            <a:cxnLst/>
            <a:rect r="r" b="b" t="t" l="l"/>
            <a:pathLst>
              <a:path h="6570785" w="6570785">
                <a:moveTo>
                  <a:pt x="0" y="0"/>
                </a:moveTo>
                <a:lnTo>
                  <a:pt x="6570784" y="0"/>
                </a:lnTo>
                <a:lnTo>
                  <a:pt x="6570784" y="6570785"/>
                </a:lnTo>
                <a:lnTo>
                  <a:pt x="0" y="657078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1112451">
            <a:off x="12428162" y="5762410"/>
            <a:ext cx="5371380" cy="5388432"/>
          </a:xfrm>
          <a:custGeom>
            <a:avLst/>
            <a:gdLst/>
            <a:ahLst/>
            <a:cxnLst/>
            <a:rect r="r" b="b" t="t" l="l"/>
            <a:pathLst>
              <a:path h="5388432" w="5371380">
                <a:moveTo>
                  <a:pt x="0" y="0"/>
                </a:moveTo>
                <a:lnTo>
                  <a:pt x="5371379" y="0"/>
                </a:lnTo>
                <a:lnTo>
                  <a:pt x="5371379" y="5388432"/>
                </a:lnTo>
                <a:lnTo>
                  <a:pt x="0" y="538843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4824784" y="4491762"/>
            <a:ext cx="8828932" cy="5676268"/>
          </a:xfrm>
          <a:custGeom>
            <a:avLst/>
            <a:gdLst/>
            <a:ahLst/>
            <a:cxnLst/>
            <a:rect r="r" b="b" t="t" l="l"/>
            <a:pathLst>
              <a:path h="5676268" w="8828932">
                <a:moveTo>
                  <a:pt x="0" y="0"/>
                </a:moveTo>
                <a:lnTo>
                  <a:pt x="8828932" y="0"/>
                </a:lnTo>
                <a:lnTo>
                  <a:pt x="8828932" y="5676268"/>
                </a:lnTo>
                <a:lnTo>
                  <a:pt x="0" y="567626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824194" y="666750"/>
            <a:ext cx="1797056" cy="599605"/>
          </a:xfrm>
          <a:custGeom>
            <a:avLst/>
            <a:gdLst/>
            <a:ahLst/>
            <a:cxnLst/>
            <a:rect r="r" b="b" t="t" l="l"/>
            <a:pathLst>
              <a:path h="599605" w="1797056">
                <a:moveTo>
                  <a:pt x="0" y="0"/>
                </a:moveTo>
                <a:lnTo>
                  <a:pt x="1797056" y="0"/>
                </a:lnTo>
                <a:lnTo>
                  <a:pt x="1797056" y="599605"/>
                </a:lnTo>
                <a:lnTo>
                  <a:pt x="0" y="5996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-501552" y="9258300"/>
            <a:ext cx="19481604" cy="1028700"/>
            <a:chOff x="0" y="0"/>
            <a:chExt cx="6023197" cy="31804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6023197" cy="318047"/>
            </a:xfrm>
            <a:custGeom>
              <a:avLst/>
              <a:gdLst/>
              <a:ahLst/>
              <a:cxnLst/>
              <a:rect r="r" b="b" t="t" l="l"/>
              <a:pathLst>
                <a:path h="318047" w="6023197">
                  <a:moveTo>
                    <a:pt x="11922" y="0"/>
                  </a:moveTo>
                  <a:lnTo>
                    <a:pt x="6011275" y="0"/>
                  </a:lnTo>
                  <a:cubicBezTo>
                    <a:pt x="6017859" y="0"/>
                    <a:pt x="6023197" y="5338"/>
                    <a:pt x="6023197" y="11922"/>
                  </a:cubicBezTo>
                  <a:lnTo>
                    <a:pt x="6023197" y="306125"/>
                  </a:lnTo>
                  <a:cubicBezTo>
                    <a:pt x="6023197" y="309287"/>
                    <a:pt x="6021941" y="312319"/>
                    <a:pt x="6019705" y="314555"/>
                  </a:cubicBezTo>
                  <a:cubicBezTo>
                    <a:pt x="6017469" y="316791"/>
                    <a:pt x="6014437" y="318047"/>
                    <a:pt x="6011275" y="318047"/>
                  </a:cubicBezTo>
                  <a:lnTo>
                    <a:pt x="11922" y="318047"/>
                  </a:lnTo>
                  <a:cubicBezTo>
                    <a:pt x="8760" y="318047"/>
                    <a:pt x="5728" y="316791"/>
                    <a:pt x="3492" y="314555"/>
                  </a:cubicBezTo>
                  <a:cubicBezTo>
                    <a:pt x="1256" y="312319"/>
                    <a:pt x="0" y="309287"/>
                    <a:pt x="0" y="306125"/>
                  </a:cubicBezTo>
                  <a:lnTo>
                    <a:pt x="0" y="11922"/>
                  </a:lnTo>
                  <a:cubicBezTo>
                    <a:pt x="0" y="8760"/>
                    <a:pt x="1256" y="5728"/>
                    <a:pt x="3492" y="3492"/>
                  </a:cubicBezTo>
                  <a:cubicBezTo>
                    <a:pt x="5728" y="1256"/>
                    <a:pt x="8760" y="0"/>
                    <a:pt x="11922" y="0"/>
                  </a:cubicBezTo>
                  <a:close/>
                </a:path>
              </a:pathLst>
            </a:custGeom>
            <a:solidFill>
              <a:srgbClr val="8F80CC"/>
            </a:solidFill>
            <a:ln cap="rnd">
              <a:noFill/>
              <a:prstDash val="solid"/>
              <a:round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38100"/>
              <a:ext cx="6023197" cy="35614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9" id="9"/>
          <p:cNvSpPr txBox="true"/>
          <p:nvPr/>
        </p:nvSpPr>
        <p:spPr>
          <a:xfrm rot="0">
            <a:off x="2289641" y="554210"/>
            <a:ext cx="13708718" cy="164528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80"/>
              </a:lnSpc>
            </a:pP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Always-on </a:t>
            </a:r>
            <a:r>
              <a:rPr lang="en-US" sz="5800">
                <a:solidFill>
                  <a:srgbClr val="D1C6F1"/>
                </a:solidFill>
                <a:latin typeface="Chapeau 1"/>
                <a:ea typeface="Chapeau 1"/>
                <a:cs typeface="Chapeau 1"/>
                <a:sym typeface="Chapeau 1"/>
              </a:rPr>
              <a:t>brand tracking,</a:t>
            </a:r>
          </a:p>
          <a:p>
            <a:pPr algn="ctr">
              <a:lnSpc>
                <a:spcPts val="6380"/>
              </a:lnSpc>
            </a:pP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bui</a:t>
            </a:r>
            <a:r>
              <a:rPr lang="en-US" sz="5800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lt for marketers and agencies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3524250" y="3095625"/>
            <a:ext cx="11239500" cy="857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We've re</a:t>
            </a:r>
            <a:r>
              <a:rPr lang="en-US" sz="1899">
                <a:solidFill>
                  <a:srgbClr val="F8F3FF"/>
                </a:solidFill>
                <a:latin typeface="Chapeau 1"/>
                <a:ea typeface="Chapeau 1"/>
                <a:cs typeface="Chapeau 1"/>
                <a:sym typeface="Chapeau 1"/>
              </a:rPr>
              <a:t>imagined brand tracking for today's brands. Easily track awareness, consideration, preference and brand associations, and compare results against competitors over time.</a:t>
            </a:r>
          </a:p>
          <a:p>
            <a:pPr algn="ctr">
              <a:lnSpc>
                <a:spcPts val="2279"/>
              </a:lnSpc>
            </a:pPr>
            <a:r>
              <a:rPr lang="en-US" sz="1899">
                <a:solidFill>
                  <a:srgbClr val="F8F3FF"/>
                </a:solidFill>
                <a:latin typeface="Chapeau 2"/>
                <a:ea typeface="Chapeau 2"/>
                <a:cs typeface="Chapeau 2"/>
                <a:sym typeface="Chapeau 2"/>
              </a:rPr>
              <a:t>T</a:t>
            </a:r>
            <a:r>
              <a:rPr lang="en-US" sz="1899">
                <a:solidFill>
                  <a:srgbClr val="F8F3FF"/>
                </a:solidFill>
                <a:latin typeface="Chapeau 2"/>
                <a:ea typeface="Chapeau 2"/>
                <a:cs typeface="Chapeau 2"/>
                <a:sym typeface="Chapeau 2"/>
              </a:rPr>
              <a:t>he result: you can measure, understand and communicate the value of brand.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24250" y="2437620"/>
            <a:ext cx="11239500" cy="4191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239"/>
              </a:lnSpc>
            </a:pPr>
            <a:r>
              <a:rPr lang="en-US" sz="2699">
                <a:solidFill>
                  <a:srgbClr val="D1C6F1"/>
                </a:solidFill>
                <a:latin typeface="Chapeau 3"/>
                <a:ea typeface="Chapeau 3"/>
                <a:cs typeface="Chapeau 3"/>
                <a:sym typeface="Chapeau 3"/>
              </a:rPr>
              <a:t>T</a:t>
            </a:r>
            <a:r>
              <a:rPr lang="en-US" sz="2699">
                <a:solidFill>
                  <a:srgbClr val="D1C6F1"/>
                </a:solidFill>
                <a:latin typeface="Chapeau 3"/>
                <a:ea typeface="Chapeau 3"/>
                <a:cs typeface="Chapeau 3"/>
                <a:sym typeface="Chapeau 3"/>
              </a:rPr>
              <a:t>racksuit helps you prove great brands build great businesses</a:t>
            </a:r>
          </a:p>
        </p:txBody>
      </p:sp>
      <p:sp>
        <p:nvSpPr>
          <p:cNvPr name="Freeform 12" id="12"/>
          <p:cNvSpPr/>
          <p:nvPr/>
        </p:nvSpPr>
        <p:spPr>
          <a:xfrm flipH="false" flipV="false" rot="0">
            <a:off x="666750" y="9412367"/>
            <a:ext cx="16954500" cy="720566"/>
          </a:xfrm>
          <a:custGeom>
            <a:avLst/>
            <a:gdLst/>
            <a:ahLst/>
            <a:cxnLst/>
            <a:rect r="r" b="b" t="t" l="l"/>
            <a:pathLst>
              <a:path h="720566" w="16954500">
                <a:moveTo>
                  <a:pt x="0" y="0"/>
                </a:moveTo>
                <a:lnTo>
                  <a:pt x="16954500" y="0"/>
                </a:lnTo>
                <a:lnTo>
                  <a:pt x="16954500" y="720566"/>
                </a:lnTo>
                <a:lnTo>
                  <a:pt x="0" y="72056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666750" y="948289"/>
            <a:ext cx="3527086" cy="7147961"/>
            <a:chOff x="0" y="0"/>
            <a:chExt cx="1293180" cy="262074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293180" cy="2620746"/>
            </a:xfrm>
            <a:custGeom>
              <a:avLst/>
              <a:gdLst/>
              <a:ahLst/>
              <a:cxnLst/>
              <a:rect r="r" b="b" t="t" l="l"/>
              <a:pathLst>
                <a:path h="2620746" w="1293180">
                  <a:moveTo>
                    <a:pt x="43900" y="0"/>
                  </a:moveTo>
                  <a:lnTo>
                    <a:pt x="1249280" y="0"/>
                  </a:lnTo>
                  <a:cubicBezTo>
                    <a:pt x="1273525" y="0"/>
                    <a:pt x="1293180" y="19655"/>
                    <a:pt x="1293180" y="43900"/>
                  </a:cubicBezTo>
                  <a:lnTo>
                    <a:pt x="1293180" y="2576846"/>
                  </a:lnTo>
                  <a:cubicBezTo>
                    <a:pt x="1293180" y="2588489"/>
                    <a:pt x="1288554" y="2599655"/>
                    <a:pt x="1280322" y="2607888"/>
                  </a:cubicBezTo>
                  <a:cubicBezTo>
                    <a:pt x="1272089" y="2616121"/>
                    <a:pt x="1260923" y="2620746"/>
                    <a:pt x="1249280" y="2620746"/>
                  </a:cubicBezTo>
                  <a:lnTo>
                    <a:pt x="43900" y="2620746"/>
                  </a:lnTo>
                  <a:cubicBezTo>
                    <a:pt x="32257" y="2620746"/>
                    <a:pt x="21091" y="2616121"/>
                    <a:pt x="12858" y="2607888"/>
                  </a:cubicBezTo>
                  <a:cubicBezTo>
                    <a:pt x="4625" y="2599655"/>
                    <a:pt x="0" y="2588489"/>
                    <a:pt x="0" y="2576846"/>
                  </a:cubicBezTo>
                  <a:lnTo>
                    <a:pt x="0" y="43900"/>
                  </a:lnTo>
                  <a:cubicBezTo>
                    <a:pt x="0" y="32257"/>
                    <a:pt x="4625" y="21091"/>
                    <a:pt x="12858" y="12858"/>
                  </a:cubicBezTo>
                  <a:cubicBezTo>
                    <a:pt x="21091" y="4625"/>
                    <a:pt x="32257" y="0"/>
                    <a:pt x="43900" y="0"/>
                  </a:cubicBezTo>
                  <a:close/>
                </a:path>
              </a:pathLst>
            </a:custGeom>
            <a:solidFill>
              <a:srgbClr val="D1C6F1"/>
            </a:solidFill>
            <a:ln w="38100" cap="sq">
              <a:solidFill>
                <a:srgbClr val="BDB1E8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47625"/>
              <a:ext cx="1293180" cy="2668371"/>
            </a:xfrm>
            <a:prstGeom prst="rect">
              <a:avLst/>
            </a:prstGeom>
          </p:spPr>
          <p:txBody>
            <a:bodyPr anchor="ctr" rtlCol="false" tIns="47625" lIns="47625" bIns="47625" rIns="47625"/>
            <a:lstStyle/>
            <a:p>
              <a:pPr algn="ctr">
                <a:lnSpc>
                  <a:spcPts val="3281"/>
                </a:lnSpc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4377513" y="948289"/>
            <a:ext cx="3527086" cy="7147961"/>
            <a:chOff x="0" y="0"/>
            <a:chExt cx="1293180" cy="26207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293180" cy="2620746"/>
            </a:xfrm>
            <a:custGeom>
              <a:avLst/>
              <a:gdLst/>
              <a:ahLst/>
              <a:cxnLst/>
              <a:rect r="r" b="b" t="t" l="l"/>
              <a:pathLst>
                <a:path h="2620746" w="1293180">
                  <a:moveTo>
                    <a:pt x="43900" y="0"/>
                  </a:moveTo>
                  <a:lnTo>
                    <a:pt x="1249280" y="0"/>
                  </a:lnTo>
                  <a:cubicBezTo>
                    <a:pt x="1273525" y="0"/>
                    <a:pt x="1293180" y="19655"/>
                    <a:pt x="1293180" y="43900"/>
                  </a:cubicBezTo>
                  <a:lnTo>
                    <a:pt x="1293180" y="2576846"/>
                  </a:lnTo>
                  <a:cubicBezTo>
                    <a:pt x="1293180" y="2588489"/>
                    <a:pt x="1288554" y="2599655"/>
                    <a:pt x="1280322" y="2607888"/>
                  </a:cubicBezTo>
                  <a:cubicBezTo>
                    <a:pt x="1272089" y="2616121"/>
                    <a:pt x="1260923" y="2620746"/>
                    <a:pt x="1249280" y="2620746"/>
                  </a:cubicBezTo>
                  <a:lnTo>
                    <a:pt x="43900" y="2620746"/>
                  </a:lnTo>
                  <a:cubicBezTo>
                    <a:pt x="32257" y="2620746"/>
                    <a:pt x="21091" y="2616121"/>
                    <a:pt x="12858" y="2607888"/>
                  </a:cubicBezTo>
                  <a:cubicBezTo>
                    <a:pt x="4625" y="2599655"/>
                    <a:pt x="0" y="2588489"/>
                    <a:pt x="0" y="2576846"/>
                  </a:cubicBezTo>
                  <a:lnTo>
                    <a:pt x="0" y="43900"/>
                  </a:lnTo>
                  <a:cubicBezTo>
                    <a:pt x="0" y="32257"/>
                    <a:pt x="4625" y="21091"/>
                    <a:pt x="12858" y="12858"/>
                  </a:cubicBezTo>
                  <a:cubicBezTo>
                    <a:pt x="21091" y="4625"/>
                    <a:pt x="32257" y="0"/>
                    <a:pt x="43900" y="0"/>
                  </a:cubicBezTo>
                  <a:close/>
                </a:path>
              </a:pathLst>
            </a:custGeom>
            <a:solidFill>
              <a:srgbClr val="D1C6F1"/>
            </a:solidFill>
            <a:ln w="38100" cap="sq">
              <a:solidFill>
                <a:srgbClr val="BDB1E8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47625"/>
              <a:ext cx="1293180" cy="2668371"/>
            </a:xfrm>
            <a:prstGeom prst="rect">
              <a:avLst/>
            </a:prstGeom>
          </p:spPr>
          <p:txBody>
            <a:bodyPr anchor="ctr" rtlCol="false" tIns="47625" lIns="47625" bIns="47625" rIns="47625"/>
            <a:lstStyle/>
            <a:p>
              <a:pPr algn="ctr">
                <a:lnSpc>
                  <a:spcPts val="3281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8088276" y="948289"/>
            <a:ext cx="3527086" cy="7147961"/>
            <a:chOff x="0" y="0"/>
            <a:chExt cx="1293180" cy="2620746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293180" cy="2620746"/>
            </a:xfrm>
            <a:custGeom>
              <a:avLst/>
              <a:gdLst/>
              <a:ahLst/>
              <a:cxnLst/>
              <a:rect r="r" b="b" t="t" l="l"/>
              <a:pathLst>
                <a:path h="2620746" w="1293180">
                  <a:moveTo>
                    <a:pt x="10975" y="0"/>
                  </a:moveTo>
                  <a:lnTo>
                    <a:pt x="1282205" y="0"/>
                  </a:lnTo>
                  <a:cubicBezTo>
                    <a:pt x="1288266" y="0"/>
                    <a:pt x="1293180" y="4914"/>
                    <a:pt x="1293180" y="10975"/>
                  </a:cubicBezTo>
                  <a:lnTo>
                    <a:pt x="1293180" y="2609771"/>
                  </a:lnTo>
                  <a:cubicBezTo>
                    <a:pt x="1293180" y="2612682"/>
                    <a:pt x="1292023" y="2615473"/>
                    <a:pt x="1289965" y="2617532"/>
                  </a:cubicBezTo>
                  <a:cubicBezTo>
                    <a:pt x="1287907" y="2619590"/>
                    <a:pt x="1285115" y="2620746"/>
                    <a:pt x="1282205" y="2620746"/>
                  </a:cubicBezTo>
                  <a:lnTo>
                    <a:pt x="10975" y="2620746"/>
                  </a:lnTo>
                  <a:cubicBezTo>
                    <a:pt x="8064" y="2620746"/>
                    <a:pt x="5273" y="2619590"/>
                    <a:pt x="3214" y="2617532"/>
                  </a:cubicBezTo>
                  <a:cubicBezTo>
                    <a:pt x="1156" y="2615473"/>
                    <a:pt x="0" y="2612682"/>
                    <a:pt x="0" y="2609771"/>
                  </a:cubicBezTo>
                  <a:lnTo>
                    <a:pt x="0" y="10975"/>
                  </a:lnTo>
                  <a:cubicBezTo>
                    <a:pt x="0" y="8064"/>
                    <a:pt x="1156" y="5273"/>
                    <a:pt x="3214" y="3214"/>
                  </a:cubicBezTo>
                  <a:cubicBezTo>
                    <a:pt x="5273" y="1156"/>
                    <a:pt x="8064" y="0"/>
                    <a:pt x="10975" y="0"/>
                  </a:cubicBezTo>
                  <a:close/>
                </a:path>
              </a:pathLst>
            </a:custGeom>
            <a:solidFill>
              <a:srgbClr val="D1C6F1"/>
            </a:solidFill>
            <a:ln w="38100" cap="sq">
              <a:solidFill>
                <a:srgbClr val="BDB1E8"/>
              </a:solidFill>
              <a:prstDash val="solid"/>
              <a:miter/>
            </a:ln>
          </p:spPr>
        </p:sp>
        <p:sp>
          <p:nvSpPr>
            <p:cNvPr name="TextBox 10" id="10"/>
            <p:cNvSpPr txBox="true"/>
            <p:nvPr/>
          </p:nvSpPr>
          <p:spPr>
            <a:xfrm>
              <a:off x="0" y="-47625"/>
              <a:ext cx="1293180" cy="2668371"/>
            </a:xfrm>
            <a:prstGeom prst="rect">
              <a:avLst/>
            </a:prstGeom>
          </p:spPr>
          <p:txBody>
            <a:bodyPr anchor="ctr" rtlCol="false" tIns="47625" lIns="47625" bIns="47625" rIns="47625"/>
            <a:lstStyle/>
            <a:p>
              <a:pPr algn="ctr">
                <a:lnSpc>
                  <a:spcPts val="3281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977312" y="948289"/>
            <a:ext cx="5643938" cy="7147961"/>
            <a:chOff x="0" y="0"/>
            <a:chExt cx="2069307" cy="2620746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2069307" cy="2620746"/>
            </a:xfrm>
            <a:custGeom>
              <a:avLst/>
              <a:gdLst/>
              <a:ahLst/>
              <a:cxnLst/>
              <a:rect r="r" b="b" t="t" l="l"/>
              <a:pathLst>
                <a:path h="2620746" w="2069307">
                  <a:moveTo>
                    <a:pt x="27434" y="0"/>
                  </a:moveTo>
                  <a:lnTo>
                    <a:pt x="2041873" y="0"/>
                  </a:lnTo>
                  <a:cubicBezTo>
                    <a:pt x="2049149" y="0"/>
                    <a:pt x="2056127" y="2890"/>
                    <a:pt x="2061272" y="8035"/>
                  </a:cubicBezTo>
                  <a:cubicBezTo>
                    <a:pt x="2066417" y="13180"/>
                    <a:pt x="2069307" y="20158"/>
                    <a:pt x="2069307" y="27434"/>
                  </a:cubicBezTo>
                  <a:lnTo>
                    <a:pt x="2069307" y="2593312"/>
                  </a:lnTo>
                  <a:cubicBezTo>
                    <a:pt x="2069307" y="2600588"/>
                    <a:pt x="2066417" y="2607566"/>
                    <a:pt x="2061272" y="2612711"/>
                  </a:cubicBezTo>
                  <a:cubicBezTo>
                    <a:pt x="2056127" y="2617856"/>
                    <a:pt x="2049149" y="2620746"/>
                    <a:pt x="2041873" y="2620746"/>
                  </a:cubicBezTo>
                  <a:lnTo>
                    <a:pt x="27434" y="2620746"/>
                  </a:lnTo>
                  <a:cubicBezTo>
                    <a:pt x="20158" y="2620746"/>
                    <a:pt x="13180" y="2617856"/>
                    <a:pt x="8035" y="2612711"/>
                  </a:cubicBezTo>
                  <a:cubicBezTo>
                    <a:pt x="2890" y="2607566"/>
                    <a:pt x="0" y="2600588"/>
                    <a:pt x="0" y="2593312"/>
                  </a:cubicBezTo>
                  <a:lnTo>
                    <a:pt x="0" y="27434"/>
                  </a:lnTo>
                  <a:cubicBezTo>
                    <a:pt x="0" y="20158"/>
                    <a:pt x="2890" y="13180"/>
                    <a:pt x="8035" y="8035"/>
                  </a:cubicBezTo>
                  <a:cubicBezTo>
                    <a:pt x="13180" y="2890"/>
                    <a:pt x="20158" y="0"/>
                    <a:pt x="27434" y="0"/>
                  </a:cubicBezTo>
                  <a:close/>
                </a:path>
              </a:pathLst>
            </a:custGeom>
            <a:solidFill>
              <a:srgbClr val="C3E9CB"/>
            </a:solidFill>
            <a:ln w="47625" cap="sq">
              <a:solidFill>
                <a:srgbClr val="9BDAAA"/>
              </a:solidFill>
              <a:prstDash val="solid"/>
              <a:miter/>
            </a:ln>
          </p:spPr>
        </p:sp>
        <p:sp>
          <p:nvSpPr>
            <p:cNvPr name="TextBox 13" id="13"/>
            <p:cNvSpPr txBox="true"/>
            <p:nvPr/>
          </p:nvSpPr>
          <p:spPr>
            <a:xfrm>
              <a:off x="0" y="-47625"/>
              <a:ext cx="2069307" cy="2668371"/>
            </a:xfrm>
            <a:prstGeom prst="rect">
              <a:avLst/>
            </a:prstGeom>
          </p:spPr>
          <p:txBody>
            <a:bodyPr anchor="ctr" rtlCol="false" tIns="47625" lIns="47625" bIns="47625" rIns="47625"/>
            <a:lstStyle/>
            <a:p>
              <a:pPr algn="ctr">
                <a:lnSpc>
                  <a:spcPts val="3281"/>
                </a:lnSpc>
              </a:pP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0">
            <a:off x="1025356" y="1855929"/>
            <a:ext cx="2809875" cy="2023110"/>
          </a:xfrm>
          <a:custGeom>
            <a:avLst/>
            <a:gdLst/>
            <a:ahLst/>
            <a:cxnLst/>
            <a:rect r="r" b="b" t="t" l="l"/>
            <a:pathLst>
              <a:path h="2023110" w="2809875">
                <a:moveTo>
                  <a:pt x="0" y="0"/>
                </a:moveTo>
                <a:lnTo>
                  <a:pt x="2809875" y="0"/>
                </a:lnTo>
                <a:lnTo>
                  <a:pt x="2809875" y="2023110"/>
                </a:lnTo>
                <a:lnTo>
                  <a:pt x="0" y="20231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15" id="15"/>
          <p:cNvGrpSpPr/>
          <p:nvPr/>
        </p:nvGrpSpPr>
        <p:grpSpPr>
          <a:xfrm rot="0">
            <a:off x="666750" y="8458200"/>
            <a:ext cx="16954500" cy="1162050"/>
            <a:chOff x="0" y="0"/>
            <a:chExt cx="5241883" cy="359275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5241883" cy="359275"/>
            </a:xfrm>
            <a:custGeom>
              <a:avLst/>
              <a:gdLst/>
              <a:ahLst/>
              <a:cxnLst/>
              <a:rect r="r" b="b" t="t" l="l"/>
              <a:pathLst>
                <a:path h="359275" w="5241883">
                  <a:moveTo>
                    <a:pt x="9133" y="0"/>
                  </a:moveTo>
                  <a:lnTo>
                    <a:pt x="5232750" y="0"/>
                  </a:lnTo>
                  <a:cubicBezTo>
                    <a:pt x="5235173" y="0"/>
                    <a:pt x="5237495" y="962"/>
                    <a:pt x="5239208" y="2675"/>
                  </a:cubicBezTo>
                  <a:cubicBezTo>
                    <a:pt x="5240921" y="4388"/>
                    <a:pt x="5241883" y="6710"/>
                    <a:pt x="5241883" y="9133"/>
                  </a:cubicBezTo>
                  <a:lnTo>
                    <a:pt x="5241883" y="350143"/>
                  </a:lnTo>
                  <a:cubicBezTo>
                    <a:pt x="5241883" y="352565"/>
                    <a:pt x="5240921" y="354888"/>
                    <a:pt x="5239208" y="356600"/>
                  </a:cubicBezTo>
                  <a:cubicBezTo>
                    <a:pt x="5237495" y="358313"/>
                    <a:pt x="5235173" y="359275"/>
                    <a:pt x="5232750" y="359275"/>
                  </a:cubicBezTo>
                  <a:lnTo>
                    <a:pt x="9133" y="359275"/>
                  </a:lnTo>
                  <a:cubicBezTo>
                    <a:pt x="6710" y="359275"/>
                    <a:pt x="4388" y="358313"/>
                    <a:pt x="2675" y="356600"/>
                  </a:cubicBezTo>
                  <a:cubicBezTo>
                    <a:pt x="962" y="354888"/>
                    <a:pt x="0" y="352565"/>
                    <a:pt x="0" y="350143"/>
                  </a:cubicBezTo>
                  <a:lnTo>
                    <a:pt x="0" y="9133"/>
                  </a:lnTo>
                  <a:cubicBezTo>
                    <a:pt x="0" y="6710"/>
                    <a:pt x="962" y="4388"/>
                    <a:pt x="2675" y="2675"/>
                  </a:cubicBezTo>
                  <a:cubicBezTo>
                    <a:pt x="4388" y="962"/>
                    <a:pt x="6710" y="0"/>
                    <a:pt x="9133" y="0"/>
                  </a:cubicBezTo>
                  <a:close/>
                </a:path>
              </a:pathLst>
            </a:custGeom>
            <a:solidFill>
              <a:srgbClr val="7066A3"/>
            </a:solidFill>
            <a:ln cap="sq">
              <a:noFill/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38100"/>
              <a:ext cx="5241883" cy="39737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Freeform 18" id="18"/>
          <p:cNvSpPr/>
          <p:nvPr/>
        </p:nvSpPr>
        <p:spPr>
          <a:xfrm flipH="false" flipV="false" rot="-877928">
            <a:off x="1294556" y="8258414"/>
            <a:ext cx="1049270" cy="1049270"/>
          </a:xfrm>
          <a:custGeom>
            <a:avLst/>
            <a:gdLst/>
            <a:ahLst/>
            <a:cxnLst/>
            <a:rect r="r" b="b" t="t" l="l"/>
            <a:pathLst>
              <a:path h="1049270" w="1049270">
                <a:moveTo>
                  <a:pt x="0" y="0"/>
                </a:moveTo>
                <a:lnTo>
                  <a:pt x="1049270" y="0"/>
                </a:lnTo>
                <a:lnTo>
                  <a:pt x="1049270" y="1049271"/>
                </a:lnTo>
                <a:lnTo>
                  <a:pt x="0" y="104927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4735013" y="1855929"/>
            <a:ext cx="2809875" cy="2023110"/>
          </a:xfrm>
          <a:custGeom>
            <a:avLst/>
            <a:gdLst/>
            <a:ahLst/>
            <a:cxnLst/>
            <a:rect r="r" b="b" t="t" l="l"/>
            <a:pathLst>
              <a:path h="2023110" w="2809875">
                <a:moveTo>
                  <a:pt x="0" y="0"/>
                </a:moveTo>
                <a:lnTo>
                  <a:pt x="2809875" y="0"/>
                </a:lnTo>
                <a:lnTo>
                  <a:pt x="2809875" y="2023110"/>
                </a:lnTo>
                <a:lnTo>
                  <a:pt x="0" y="202311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-3587"/>
            </a:stretch>
          </a:blipFill>
        </p:spPr>
      </p:sp>
      <p:grpSp>
        <p:nvGrpSpPr>
          <p:cNvPr name="Group 20" id="20"/>
          <p:cNvGrpSpPr/>
          <p:nvPr/>
        </p:nvGrpSpPr>
        <p:grpSpPr>
          <a:xfrm rot="0">
            <a:off x="666750" y="655989"/>
            <a:ext cx="10948612" cy="839191"/>
            <a:chOff x="0" y="0"/>
            <a:chExt cx="2883585" cy="221021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2883585" cy="221021"/>
            </a:xfrm>
            <a:custGeom>
              <a:avLst/>
              <a:gdLst/>
              <a:ahLst/>
              <a:cxnLst/>
              <a:rect r="r" b="b" t="t" l="l"/>
              <a:pathLst>
                <a:path h="221021" w="2883585">
                  <a:moveTo>
                    <a:pt x="70711" y="0"/>
                  </a:moveTo>
                  <a:lnTo>
                    <a:pt x="2812874" y="0"/>
                  </a:lnTo>
                  <a:cubicBezTo>
                    <a:pt x="2851927" y="0"/>
                    <a:pt x="2883585" y="31659"/>
                    <a:pt x="2883585" y="70711"/>
                  </a:cubicBezTo>
                  <a:lnTo>
                    <a:pt x="2883585" y="150310"/>
                  </a:lnTo>
                  <a:cubicBezTo>
                    <a:pt x="2883585" y="189363"/>
                    <a:pt x="2851927" y="221021"/>
                    <a:pt x="2812874" y="221021"/>
                  </a:cubicBezTo>
                  <a:lnTo>
                    <a:pt x="70711" y="221021"/>
                  </a:lnTo>
                  <a:cubicBezTo>
                    <a:pt x="31659" y="221021"/>
                    <a:pt x="0" y="189363"/>
                    <a:pt x="0" y="150310"/>
                  </a:cubicBezTo>
                  <a:lnTo>
                    <a:pt x="0" y="70711"/>
                  </a:lnTo>
                  <a:cubicBezTo>
                    <a:pt x="0" y="31659"/>
                    <a:pt x="31659" y="0"/>
                    <a:pt x="70711" y="0"/>
                  </a:cubicBezTo>
                  <a:close/>
                </a:path>
              </a:pathLst>
            </a:custGeom>
            <a:solidFill>
              <a:srgbClr val="4D3777"/>
            </a:solidFill>
          </p:spPr>
        </p:sp>
        <p:sp>
          <p:nvSpPr>
            <p:cNvPr name="TextBox 22" id="22"/>
            <p:cNvSpPr txBox="true"/>
            <p:nvPr/>
          </p:nvSpPr>
          <p:spPr>
            <a:xfrm>
              <a:off x="0" y="-76200"/>
              <a:ext cx="2883585" cy="2972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E4DCF8"/>
                  </a:solidFill>
                  <a:latin typeface="Chapeau 3"/>
                  <a:ea typeface="Chapeau 3"/>
                  <a:cs typeface="Chapeau 3"/>
                  <a:sym typeface="Chapeau 3"/>
                </a:rPr>
                <a:t> </a:t>
              </a:r>
              <a:r>
                <a:rPr lang="en-US" sz="3600">
                  <a:solidFill>
                    <a:srgbClr val="E4DCF8"/>
                  </a:solidFill>
                  <a:latin typeface="Chapeau 3"/>
                  <a:ea typeface="Chapeau 3"/>
                  <a:cs typeface="Chapeau 3"/>
                  <a:sym typeface="Chapeau 3"/>
                </a:rPr>
                <a:t>Brand tracking that drives outcomes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1977312" y="655989"/>
            <a:ext cx="5643938" cy="839191"/>
            <a:chOff x="0" y="0"/>
            <a:chExt cx="1486469" cy="221021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1486469" cy="221021"/>
            </a:xfrm>
            <a:custGeom>
              <a:avLst/>
              <a:gdLst/>
              <a:ahLst/>
              <a:cxnLst/>
              <a:rect r="r" b="b" t="t" l="l"/>
              <a:pathLst>
                <a:path h="221021" w="1486469">
                  <a:moveTo>
                    <a:pt x="110511" y="0"/>
                  </a:moveTo>
                  <a:lnTo>
                    <a:pt x="1375959" y="0"/>
                  </a:lnTo>
                  <a:cubicBezTo>
                    <a:pt x="1436992" y="0"/>
                    <a:pt x="1486469" y="49477"/>
                    <a:pt x="1486469" y="110511"/>
                  </a:cubicBezTo>
                  <a:lnTo>
                    <a:pt x="1486469" y="110511"/>
                  </a:lnTo>
                  <a:cubicBezTo>
                    <a:pt x="1486469" y="139820"/>
                    <a:pt x="1474826" y="167929"/>
                    <a:pt x="1454102" y="188654"/>
                  </a:cubicBezTo>
                  <a:cubicBezTo>
                    <a:pt x="1433377" y="209378"/>
                    <a:pt x="1405268" y="221021"/>
                    <a:pt x="1375959" y="221021"/>
                  </a:cubicBezTo>
                  <a:lnTo>
                    <a:pt x="110511" y="221021"/>
                  </a:lnTo>
                  <a:cubicBezTo>
                    <a:pt x="49477" y="221021"/>
                    <a:pt x="0" y="171544"/>
                    <a:pt x="0" y="110511"/>
                  </a:cubicBezTo>
                  <a:lnTo>
                    <a:pt x="0" y="110511"/>
                  </a:lnTo>
                  <a:cubicBezTo>
                    <a:pt x="0" y="49477"/>
                    <a:pt x="49477" y="0"/>
                    <a:pt x="110511" y="0"/>
                  </a:cubicBezTo>
                  <a:close/>
                </a:path>
              </a:pathLst>
            </a:custGeom>
            <a:solidFill>
              <a:srgbClr val="1CB25C"/>
            </a:solidFill>
          </p:spPr>
        </p:sp>
        <p:sp>
          <p:nvSpPr>
            <p:cNvPr name="TextBox 25" id="25"/>
            <p:cNvSpPr txBox="true"/>
            <p:nvPr/>
          </p:nvSpPr>
          <p:spPr>
            <a:xfrm>
              <a:off x="0" y="-76200"/>
              <a:ext cx="1486469" cy="29722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5040"/>
                </a:lnSpc>
              </a:pPr>
              <a:r>
                <a:rPr lang="en-US" sz="3600">
                  <a:solidFill>
                    <a:srgbClr val="EDF9EF"/>
                  </a:solidFill>
                  <a:latin typeface="Chapeau 3"/>
                  <a:ea typeface="Chapeau 3"/>
                  <a:cs typeface="Chapeau 3"/>
                  <a:sym typeface="Chapeau 3"/>
                </a:rPr>
                <a:t> How it works</a:t>
              </a:r>
            </a:p>
          </p:txBody>
        </p:sp>
      </p:grpSp>
      <p:sp>
        <p:nvSpPr>
          <p:cNvPr name="Freeform 26" id="26"/>
          <p:cNvSpPr/>
          <p:nvPr/>
        </p:nvSpPr>
        <p:spPr>
          <a:xfrm flipH="false" flipV="false" rot="874497">
            <a:off x="16549052" y="8487276"/>
            <a:ext cx="1566997" cy="1566997"/>
          </a:xfrm>
          <a:custGeom>
            <a:avLst/>
            <a:gdLst/>
            <a:ahLst/>
            <a:cxnLst/>
            <a:rect r="r" b="b" t="t" l="l"/>
            <a:pathLst>
              <a:path h="1566997" w="1566997">
                <a:moveTo>
                  <a:pt x="0" y="0"/>
                </a:moveTo>
                <a:lnTo>
                  <a:pt x="1566997" y="0"/>
                </a:lnTo>
                <a:lnTo>
                  <a:pt x="1566997" y="1566997"/>
                </a:lnTo>
                <a:lnTo>
                  <a:pt x="0" y="15669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0">
            <a:off x="8430755" y="1855929"/>
            <a:ext cx="2822684" cy="2023110"/>
          </a:xfrm>
          <a:custGeom>
            <a:avLst/>
            <a:gdLst/>
            <a:ahLst/>
            <a:cxnLst/>
            <a:rect r="r" b="b" t="t" l="l"/>
            <a:pathLst>
              <a:path h="2023110" w="2822684">
                <a:moveTo>
                  <a:pt x="0" y="0"/>
                </a:moveTo>
                <a:lnTo>
                  <a:pt x="2822684" y="0"/>
                </a:lnTo>
                <a:lnTo>
                  <a:pt x="2822684" y="2023110"/>
                </a:lnTo>
                <a:lnTo>
                  <a:pt x="0" y="202311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-93444"/>
            </a:stretch>
          </a:blipFill>
        </p:spPr>
      </p:sp>
      <p:sp>
        <p:nvSpPr>
          <p:cNvPr name="TextBox 28" id="28"/>
          <p:cNvSpPr txBox="true"/>
          <p:nvPr/>
        </p:nvSpPr>
        <p:spPr>
          <a:xfrm rot="0">
            <a:off x="12360313" y="3037770"/>
            <a:ext cx="4877936" cy="37928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C3E9CB"/>
                </a:solidFill>
                <a:latin typeface="Chapeau 2"/>
                <a:ea typeface="Chapeau 2"/>
                <a:cs typeface="Chapeau 2"/>
                <a:sym typeface="Chapeau 2"/>
              </a:rPr>
              <a:t>Enterprise research standards:  </a:t>
            </a:r>
            <a:r>
              <a:rPr lang="en-US" sz="1800">
                <a:solidFill>
                  <a:srgbClr val="393352"/>
                </a:solidFill>
                <a:latin typeface="Chapeau 2"/>
                <a:ea typeface="Chapeau 2"/>
                <a:cs typeface="Chapeau 2"/>
                <a:sym typeface="Chapeau 2"/>
              </a:rPr>
              <a:t>real, verified humans from the world's largest panel provider</a:t>
            </a: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C3E9CB"/>
                </a:solidFill>
                <a:latin typeface="Chapeau 2"/>
                <a:ea typeface="Chapeau 2"/>
                <a:cs typeface="Chapeau 2"/>
                <a:sym typeface="Chapeau 2"/>
              </a:rPr>
              <a:t>Statistical confidence you can trust:</a:t>
            </a:r>
            <a:r>
              <a:rPr lang="en-US" sz="1800">
                <a:solidFill>
                  <a:srgbClr val="393352"/>
                </a:solidFill>
                <a:latin typeface="Chapeau 2"/>
                <a:ea typeface="Chapeau 2"/>
                <a:cs typeface="Chapeau 2"/>
                <a:sym typeface="Chapeau 2"/>
              </a:rPr>
              <a:t> 3.1% - 3.9% margin of error (the industry gold standard)</a:t>
            </a: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C3E9CB"/>
                </a:solidFill>
                <a:latin typeface="Chapeau 2"/>
                <a:ea typeface="Chapeau 2"/>
                <a:cs typeface="Chapeau 2"/>
                <a:sym typeface="Chapeau 2"/>
              </a:rPr>
              <a:t>S</a:t>
            </a:r>
            <a:r>
              <a:rPr lang="en-US" sz="1800">
                <a:solidFill>
                  <a:srgbClr val="C3E9CB"/>
                </a:solidFill>
                <a:latin typeface="Chapeau 2"/>
                <a:ea typeface="Chapeau 2"/>
                <a:cs typeface="Chapeau 2"/>
                <a:sym typeface="Chapeau 2"/>
              </a:rPr>
              <a:t>ample size: </a:t>
            </a:r>
            <a:r>
              <a:rPr lang="en-US" sz="1800">
                <a:solidFill>
                  <a:srgbClr val="393352"/>
                </a:solidFill>
                <a:latin typeface="Chapeau 2"/>
                <a:ea typeface="Chapeau 2"/>
                <a:cs typeface="Chapeau 2"/>
                <a:sym typeface="Chapeau 2"/>
              </a:rPr>
              <a:t>2400 - 4000 responses annually</a:t>
            </a: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C3E9CB"/>
                </a:solidFill>
                <a:latin typeface="Chapeau 2"/>
                <a:ea typeface="Chapeau 2"/>
                <a:cs typeface="Chapeau 2"/>
                <a:sym typeface="Chapeau 2"/>
              </a:rPr>
              <a:t>Always-on intelligence:  </a:t>
            </a:r>
            <a:r>
              <a:rPr lang="en-US" sz="1800">
                <a:solidFill>
                  <a:srgbClr val="393352"/>
                </a:solidFill>
                <a:latin typeface="Chapeau 2"/>
                <a:ea typeface="Chapeau 2"/>
                <a:cs typeface="Chapeau 2"/>
                <a:sym typeface="Chapeau 2"/>
              </a:rPr>
              <a:t>continuous data collection updated in your dashboard monthly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12360313" y="3037770"/>
            <a:ext cx="4877936" cy="31642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Enterprise research standards:  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Statistical confidence you can trust: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S</a:t>
            </a:r>
            <a:r>
              <a:rPr lang="en-US" sz="1800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ample size: 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  <a:p>
            <a:pPr algn="l">
              <a:lnSpc>
                <a:spcPts val="900"/>
              </a:lnSpc>
            </a:pPr>
          </a:p>
          <a:p>
            <a:pPr algn="l" marL="388620" indent="-194310" lvl="1">
              <a:lnSpc>
                <a:spcPts val="2520"/>
              </a:lnSpc>
              <a:spcBef>
                <a:spcPct val="0"/>
              </a:spcBef>
              <a:buFont typeface="Arial"/>
              <a:buChar char="•"/>
            </a:pPr>
            <a:r>
              <a:rPr lang="en-US" sz="1800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Always-on intelligence: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2360313" y="1855929"/>
            <a:ext cx="4877936" cy="10001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Eve</a:t>
            </a: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ry day, we survey </a:t>
            </a: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real-life humans to measure and understand your brand health.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700" y="5010150"/>
            <a:ext cx="2807663" cy="25069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Tracksuit turns your brand-building into clear, defensible evidence that consistent investment pays off, so you can justify every dollar of brand spend with confidence.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737224" y="5010150"/>
            <a:ext cx="2807663" cy="219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W</a:t>
            </a: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hethe</a:t>
            </a: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r that’s launching a campaign, entering a new market, planning a rebrand or presenting a new strategy to the board.</a:t>
            </a:r>
          </a:p>
          <a:p>
            <a:pPr algn="l">
              <a:lnSpc>
                <a:spcPts val="2520"/>
              </a:lnSpc>
              <a:spcBef>
                <a:spcPct val="0"/>
              </a:spcBef>
            </a:pPr>
          </a:p>
        </p:txBody>
      </p:sp>
      <p:sp>
        <p:nvSpPr>
          <p:cNvPr name="TextBox 33" id="33"/>
          <p:cNvSpPr txBox="true"/>
          <p:nvPr/>
        </p:nvSpPr>
        <p:spPr>
          <a:xfrm rot="0">
            <a:off x="8447987" y="5010150"/>
            <a:ext cx="2807663" cy="21926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20"/>
              </a:lnSpc>
              <a:spcBef>
                <a:spcPct val="0"/>
              </a:spcBef>
            </a:pP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Get in</a:t>
            </a:r>
            <a:r>
              <a:rPr lang="en-US" sz="1800">
                <a:solidFill>
                  <a:srgbClr val="393352"/>
                </a:solidFill>
                <a:latin typeface="Chapeau 1"/>
                <a:ea typeface="Chapeau 1"/>
                <a:cs typeface="Chapeau 1"/>
                <a:sym typeface="Chapeau 1"/>
              </a:rPr>
              <a:t>side the minds of your category buyers and use these insights to spot white space, find your people, and build strategies that actually resonate.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28700" y="4240989"/>
            <a:ext cx="2807663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Proof points every </a:t>
            </a: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marketer needs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4735013" y="4240989"/>
            <a:ext cx="2807663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Back big </a:t>
            </a:r>
          </a:p>
          <a:p>
            <a:pPr algn="l">
              <a:lnSpc>
                <a:spcPts val="2639"/>
              </a:lnSpc>
            </a:pP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decisio</a:t>
            </a: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ns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8445776" y="4240989"/>
            <a:ext cx="2807663" cy="666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639"/>
              </a:lnSpc>
            </a:pP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Understand your c</a:t>
            </a:r>
            <a:r>
              <a:rPr lang="en-US" sz="2199">
                <a:solidFill>
                  <a:srgbClr val="393352"/>
                </a:solidFill>
                <a:latin typeface="Chapeau 3"/>
                <a:ea typeface="Chapeau 3"/>
                <a:cs typeface="Chapeau 3"/>
                <a:sym typeface="Chapeau 3"/>
              </a:rPr>
              <a:t>ategory inside out 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2459340" y="8679815"/>
            <a:ext cx="13969627" cy="737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859"/>
              </a:lnSpc>
            </a:pPr>
            <a:r>
              <a:rPr lang="en-US" sz="2599">
                <a:solidFill>
                  <a:srgbClr val="F8F3FF"/>
                </a:solidFill>
                <a:latin typeface="Chapeau 3"/>
                <a:ea typeface="Chapeau 3"/>
                <a:cs typeface="Chapeau 3"/>
                <a:sym typeface="Chapeau 3"/>
              </a:rPr>
              <a:t>S</a:t>
            </a:r>
            <a:r>
              <a:rPr lang="en-US" sz="2599">
                <a:solidFill>
                  <a:srgbClr val="F8F3FF"/>
                </a:solidFill>
                <a:latin typeface="Chapeau 3"/>
                <a:ea typeface="Chapeau 3"/>
                <a:cs typeface="Chapeau 3"/>
                <a:sym typeface="Chapeau 3"/>
              </a:rPr>
              <a:t>ick of expensive, static reports delivered once a year?</a:t>
            </a:r>
          </a:p>
          <a:p>
            <a:pPr algn="ctr">
              <a:lnSpc>
                <a:spcPts val="2859"/>
              </a:lnSpc>
            </a:pPr>
            <a:r>
              <a:rPr lang="en-US" sz="2599">
                <a:solidFill>
                  <a:srgbClr val="F8F3FF"/>
                </a:solidFill>
                <a:latin typeface="Chapeau 3"/>
                <a:ea typeface="Chapeau 3"/>
                <a:cs typeface="Chapeau 3"/>
                <a:sym typeface="Chapeau 3"/>
              </a:rPr>
              <a:t>Ask your agency to set up a call with Tracksuit.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DAHP-C3YYGI</dc:identifier>
  <dcterms:modified xsi:type="dcterms:W3CDTF">2011-08-01T06:04:30Z</dcterms:modified>
  <cp:revision>1</cp:revision>
  <dc:title>HQ Tracksuit two pager (agencies) 2026</dc:title>
</cp:coreProperties>
</file>