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Chapeau 1" charset="1" panose="020B0500040000060000"/>
      <p:regular r:id="rId7"/>
    </p:embeddedFont>
    <p:embeddedFont>
      <p:font typeface="Chapeau 2" charset="1" panose="020B0500040000060000"/>
      <p:regular r:id="rId8"/>
    </p:embeddedFont>
    <p:embeddedFont>
      <p:font typeface="Chapeau 3" charset="1" panose="020B060004000006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933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93454">
            <a:off x="334108" y="4044504"/>
            <a:ext cx="6570785" cy="6570785"/>
          </a:xfrm>
          <a:custGeom>
            <a:avLst/>
            <a:gdLst/>
            <a:ahLst/>
            <a:cxnLst/>
            <a:rect r="r" b="b" t="t" l="l"/>
            <a:pathLst>
              <a:path h="6570785" w="6570785">
                <a:moveTo>
                  <a:pt x="0" y="0"/>
                </a:moveTo>
                <a:lnTo>
                  <a:pt x="6570784" y="0"/>
                </a:lnTo>
                <a:lnTo>
                  <a:pt x="6570784" y="6570785"/>
                </a:lnTo>
                <a:lnTo>
                  <a:pt x="0" y="6570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112451">
            <a:off x="12428162" y="5762410"/>
            <a:ext cx="5371380" cy="5388432"/>
          </a:xfrm>
          <a:custGeom>
            <a:avLst/>
            <a:gdLst/>
            <a:ahLst/>
            <a:cxnLst/>
            <a:rect r="r" b="b" t="t" l="l"/>
            <a:pathLst>
              <a:path h="5388432" w="5371380">
                <a:moveTo>
                  <a:pt x="0" y="0"/>
                </a:moveTo>
                <a:lnTo>
                  <a:pt x="5371379" y="0"/>
                </a:lnTo>
                <a:lnTo>
                  <a:pt x="5371379" y="5388432"/>
                </a:lnTo>
                <a:lnTo>
                  <a:pt x="0" y="5388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24784" y="4491762"/>
            <a:ext cx="8828932" cy="5676268"/>
          </a:xfrm>
          <a:custGeom>
            <a:avLst/>
            <a:gdLst/>
            <a:ahLst/>
            <a:cxnLst/>
            <a:rect r="r" b="b" t="t" l="l"/>
            <a:pathLst>
              <a:path h="5676268" w="8828932">
                <a:moveTo>
                  <a:pt x="0" y="0"/>
                </a:moveTo>
                <a:lnTo>
                  <a:pt x="8828932" y="0"/>
                </a:lnTo>
                <a:lnTo>
                  <a:pt x="8828932" y="5676268"/>
                </a:lnTo>
                <a:lnTo>
                  <a:pt x="0" y="5676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24194" y="666750"/>
            <a:ext cx="1797056" cy="599605"/>
          </a:xfrm>
          <a:custGeom>
            <a:avLst/>
            <a:gdLst/>
            <a:ahLst/>
            <a:cxnLst/>
            <a:rect r="r" b="b" t="t" l="l"/>
            <a:pathLst>
              <a:path h="599605" w="1797056">
                <a:moveTo>
                  <a:pt x="0" y="0"/>
                </a:moveTo>
                <a:lnTo>
                  <a:pt x="1797056" y="0"/>
                </a:lnTo>
                <a:lnTo>
                  <a:pt x="1797056" y="599605"/>
                </a:lnTo>
                <a:lnTo>
                  <a:pt x="0" y="5996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501552" y="9258300"/>
            <a:ext cx="19481604" cy="1028700"/>
            <a:chOff x="0" y="0"/>
            <a:chExt cx="6023197" cy="31804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23197" cy="318047"/>
            </a:xfrm>
            <a:custGeom>
              <a:avLst/>
              <a:gdLst/>
              <a:ahLst/>
              <a:cxnLst/>
              <a:rect r="r" b="b" t="t" l="l"/>
              <a:pathLst>
                <a:path h="318047" w="6023197">
                  <a:moveTo>
                    <a:pt x="11922" y="0"/>
                  </a:moveTo>
                  <a:lnTo>
                    <a:pt x="6011275" y="0"/>
                  </a:lnTo>
                  <a:cubicBezTo>
                    <a:pt x="6017859" y="0"/>
                    <a:pt x="6023197" y="5338"/>
                    <a:pt x="6023197" y="11922"/>
                  </a:cubicBezTo>
                  <a:lnTo>
                    <a:pt x="6023197" y="306125"/>
                  </a:lnTo>
                  <a:cubicBezTo>
                    <a:pt x="6023197" y="309287"/>
                    <a:pt x="6021941" y="312319"/>
                    <a:pt x="6019705" y="314555"/>
                  </a:cubicBezTo>
                  <a:cubicBezTo>
                    <a:pt x="6017469" y="316791"/>
                    <a:pt x="6014437" y="318047"/>
                    <a:pt x="6011275" y="318047"/>
                  </a:cubicBezTo>
                  <a:lnTo>
                    <a:pt x="11922" y="318047"/>
                  </a:lnTo>
                  <a:cubicBezTo>
                    <a:pt x="8760" y="318047"/>
                    <a:pt x="5728" y="316791"/>
                    <a:pt x="3492" y="314555"/>
                  </a:cubicBezTo>
                  <a:cubicBezTo>
                    <a:pt x="1256" y="312319"/>
                    <a:pt x="0" y="309287"/>
                    <a:pt x="0" y="306125"/>
                  </a:cubicBezTo>
                  <a:lnTo>
                    <a:pt x="0" y="11922"/>
                  </a:lnTo>
                  <a:cubicBezTo>
                    <a:pt x="0" y="8760"/>
                    <a:pt x="1256" y="5728"/>
                    <a:pt x="3492" y="3492"/>
                  </a:cubicBezTo>
                  <a:cubicBezTo>
                    <a:pt x="5728" y="1256"/>
                    <a:pt x="8760" y="0"/>
                    <a:pt x="11922" y="0"/>
                  </a:cubicBezTo>
                  <a:close/>
                </a:path>
              </a:pathLst>
            </a:custGeom>
            <a:solidFill>
              <a:srgbClr val="8F80CC"/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6023197" cy="3561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289641" y="554210"/>
            <a:ext cx="13708718" cy="164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Always-on </a:t>
            </a:r>
            <a:r>
              <a:rPr lang="en-US" sz="5800">
                <a:solidFill>
                  <a:srgbClr val="D1C6F1"/>
                </a:solidFill>
                <a:latin typeface="Chapeau 1"/>
                <a:ea typeface="Chapeau 1"/>
                <a:cs typeface="Chapeau 1"/>
                <a:sym typeface="Chapeau 1"/>
              </a:rPr>
              <a:t>brand tracking,</a:t>
            </a:r>
          </a:p>
          <a:p>
            <a:pPr algn="ctr">
              <a:lnSpc>
                <a:spcPts val="6380"/>
              </a:lnSpc>
            </a:pP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bui</a:t>
            </a: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lt for marketers and agencies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524250" y="3095625"/>
            <a:ext cx="11239500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We've re</a:t>
            </a:r>
            <a:r>
              <a:rPr lang="en-US" sz="1899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imagined brand tracking for today's brands. Easily track awareness, consideration, preference and brand associations, and compare results against competitors over time.</a:t>
            </a:r>
          </a:p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8F3FF"/>
                </a:solidFill>
                <a:latin typeface="Chapeau 2"/>
                <a:ea typeface="Chapeau 2"/>
                <a:cs typeface="Chapeau 2"/>
                <a:sym typeface="Chapeau 2"/>
              </a:rPr>
              <a:t>T</a:t>
            </a:r>
            <a:r>
              <a:rPr lang="en-US" sz="1899">
                <a:solidFill>
                  <a:srgbClr val="F8F3FF"/>
                </a:solidFill>
                <a:latin typeface="Chapeau 2"/>
                <a:ea typeface="Chapeau 2"/>
                <a:cs typeface="Chapeau 2"/>
                <a:sym typeface="Chapeau 2"/>
              </a:rPr>
              <a:t>he result: you can measure, understand and communicate the value of brand.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24250" y="2437620"/>
            <a:ext cx="11239500" cy="41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D1C6F1"/>
                </a:solidFill>
                <a:latin typeface="Chapeau 3"/>
                <a:ea typeface="Chapeau 3"/>
                <a:cs typeface="Chapeau 3"/>
                <a:sym typeface="Chapeau 3"/>
              </a:rPr>
              <a:t>T</a:t>
            </a:r>
            <a:r>
              <a:rPr lang="en-US" sz="2699">
                <a:solidFill>
                  <a:srgbClr val="D1C6F1"/>
                </a:solidFill>
                <a:latin typeface="Chapeau 3"/>
                <a:ea typeface="Chapeau 3"/>
                <a:cs typeface="Chapeau 3"/>
                <a:sym typeface="Chapeau 3"/>
              </a:rPr>
              <a:t>racksuit helps you prove great brands build great businesses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66750" y="9412367"/>
            <a:ext cx="16954500" cy="720566"/>
          </a:xfrm>
          <a:custGeom>
            <a:avLst/>
            <a:gdLst/>
            <a:ahLst/>
            <a:cxnLst/>
            <a:rect r="r" b="b" t="t" l="l"/>
            <a:pathLst>
              <a:path h="720566" w="16954500">
                <a:moveTo>
                  <a:pt x="0" y="0"/>
                </a:moveTo>
                <a:lnTo>
                  <a:pt x="16954500" y="0"/>
                </a:lnTo>
                <a:lnTo>
                  <a:pt x="16954500" y="720566"/>
                </a:lnTo>
                <a:lnTo>
                  <a:pt x="0" y="7205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DAHP-BWOh1E</dc:identifier>
  <dcterms:modified xsi:type="dcterms:W3CDTF">2011-08-01T06:04:30Z</dcterms:modified>
  <cp:revision>1</cp:revision>
  <dc:title>HQ Tracksuit one pager (agencies) 2026</dc:title>
</cp:coreProperties>
</file>